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74" r:id="rId4"/>
    <p:sldId id="275" r:id="rId5"/>
    <p:sldId id="276" r:id="rId6"/>
    <p:sldId id="273" r:id="rId7"/>
  </p:sldIdLst>
  <p:sldSz cx="9753600" cy="73152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A1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3029"/>
    <p:restoredTop sz="94694"/>
  </p:normalViewPr>
  <p:slideViewPr>
    <p:cSldViewPr snapToGrid="0" snapToObjects="1">
      <p:cViewPr>
        <p:scale>
          <a:sx n="66" d="100"/>
          <a:sy n="66" d="100"/>
        </p:scale>
        <p:origin x="636" y="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28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775" y="2654368"/>
            <a:ext cx="4745533" cy="1657958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TextBox 2"/>
          <p:cNvSpPr txBox="1"/>
          <p:nvPr/>
        </p:nvSpPr>
        <p:spPr>
          <a:xfrm>
            <a:off x="506013" y="4572000"/>
            <a:ext cx="3848167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en-US" sz="2400" b="1" dirty="0"/>
              <a:t>Infographic Social Toolkit</a:t>
            </a:r>
          </a:p>
          <a:p>
            <a:pPr algn="ctr"/>
            <a:endParaRPr lang="en-US" sz="2400" dirty="0"/>
          </a:p>
          <a:p>
            <a:pPr algn="ctr"/>
            <a:r>
              <a:rPr sz="1800" dirty="0"/>
              <a:t>www.pathto</a:t>
            </a:r>
            <a:r>
              <a:rPr lang="en-US" sz="1800" dirty="0"/>
              <a:t>15|55</a:t>
            </a:r>
            <a:r>
              <a:rPr sz="1800" dirty="0"/>
              <a:t>.org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Box 3"/>
          <p:cNvSpPr txBox="1"/>
          <p:nvPr/>
        </p:nvSpPr>
        <p:spPr>
          <a:xfrm>
            <a:off x="702719" y="857680"/>
            <a:ext cx="5362282" cy="541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4400"/>
              </a:lnSpc>
              <a:defRPr sz="3500">
                <a:solidFill>
                  <a:srgbClr val="F1F1F1"/>
                </a:solidFill>
                <a:latin typeface="HK Gothic Light Bold"/>
                <a:ea typeface="HK Gothic Light Bold"/>
                <a:cs typeface="HK Gothic Light Bold"/>
                <a:sym typeface="HK Gothic Light Bold"/>
              </a:defRPr>
            </a:pPr>
            <a:r>
              <a:rPr lang="en-US" dirty="0"/>
              <a:t>SAMPLE SOCIAL CONTENT</a:t>
            </a:r>
          </a:p>
        </p:txBody>
      </p:sp>
      <p:pic>
        <p:nvPicPr>
          <p:cNvPr id="103" name="Picture 5" descr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48598" y="6701886"/>
            <a:ext cx="374409" cy="379808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Rectangle 6"/>
          <p:cNvSpPr txBox="1"/>
          <p:nvPr/>
        </p:nvSpPr>
        <p:spPr>
          <a:xfrm>
            <a:off x="675599" y="1637145"/>
            <a:ext cx="5362282" cy="28884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ts val="2200"/>
              </a:lnSpc>
              <a:defRPr sz="1600" b="1">
                <a:solidFill>
                  <a:srgbClr val="EBF1A1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lang="en-US" dirty="0"/>
              <a:t>Twitter</a:t>
            </a:r>
          </a:p>
          <a:p>
            <a:pPr>
              <a:lnSpc>
                <a:spcPts val="2200"/>
              </a:lnSpc>
              <a:defRPr sz="1400">
                <a:solidFill>
                  <a:srgbClr val="F1F1F1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lang="en-US" dirty="0"/>
              <a:t>15% of Black businesses hiring at least one employee means $55 billion and 600,000 jobs. Join us at pathto1555.org  </a:t>
            </a:r>
          </a:p>
          <a:p>
            <a:pPr>
              <a:lnSpc>
                <a:spcPts val="2200"/>
              </a:lnSpc>
              <a:defRPr sz="1400">
                <a:solidFill>
                  <a:srgbClr val="F1F1F1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endParaRPr lang="en-US" dirty="0"/>
          </a:p>
          <a:p>
            <a:pPr>
              <a:lnSpc>
                <a:spcPts val="2200"/>
              </a:lnSpc>
              <a:defRPr sz="1600" b="1">
                <a:solidFill>
                  <a:srgbClr val="EBF1A1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lang="en-US" dirty="0"/>
              <a:t>Facebook/LinkedIn</a:t>
            </a:r>
            <a:endParaRPr dirty="0"/>
          </a:p>
          <a:p>
            <a:pPr>
              <a:lnSpc>
                <a:spcPts val="2200"/>
              </a:lnSpc>
              <a:defRPr sz="1400">
                <a:solidFill>
                  <a:srgbClr val="F1F1F1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lang="en-US" dirty="0"/>
              <a:t>Did you know that is 15% of Black businesses hired one more employee, the US economy would add $55 billion and 600,000 jobs? @Brookings Institution released a new report inspired by the work of Path to 15|55. Learn more about our work and the report on pathto1555.org </a:t>
            </a:r>
          </a:p>
          <a:p>
            <a:pPr>
              <a:lnSpc>
                <a:spcPts val="2200"/>
              </a:lnSpc>
              <a:defRPr sz="1400">
                <a:solidFill>
                  <a:srgbClr val="F1F1F1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endParaRPr lang="en-US" sz="1600" b="1" dirty="0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0EC2DFC1-CB62-4C04-BD96-2937AA73F6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002" y="857680"/>
            <a:ext cx="2971800" cy="2971800"/>
          </a:xfrm>
          <a:prstGeom prst="rect">
            <a:avLst/>
          </a:prstGeom>
        </p:spPr>
      </p:pic>
      <p:pic>
        <p:nvPicPr>
          <p:cNvPr id="5" name="Picture 4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7E9D37A9-52F5-435D-B4F1-6B7DF5224A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355" y="4354258"/>
            <a:ext cx="4706834" cy="264759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Box 3"/>
          <p:cNvSpPr txBox="1"/>
          <p:nvPr/>
        </p:nvSpPr>
        <p:spPr>
          <a:xfrm>
            <a:off x="702719" y="857680"/>
            <a:ext cx="5362282" cy="541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4400"/>
              </a:lnSpc>
              <a:defRPr sz="3500">
                <a:solidFill>
                  <a:srgbClr val="F1F1F1"/>
                </a:solidFill>
                <a:latin typeface="HK Gothic Light Bold"/>
                <a:ea typeface="HK Gothic Light Bold"/>
                <a:cs typeface="HK Gothic Light Bold"/>
                <a:sym typeface="HK Gothic Light Bold"/>
              </a:defRPr>
            </a:pPr>
            <a:r>
              <a:rPr lang="en-US" dirty="0"/>
              <a:t>SAMPLE SOCIAL CONTENT</a:t>
            </a:r>
          </a:p>
        </p:txBody>
      </p:sp>
      <p:pic>
        <p:nvPicPr>
          <p:cNvPr id="103" name="Picture 5" descr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48598" y="6701886"/>
            <a:ext cx="374409" cy="379808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Rectangle 6"/>
          <p:cNvSpPr txBox="1"/>
          <p:nvPr/>
        </p:nvSpPr>
        <p:spPr>
          <a:xfrm>
            <a:off x="675599" y="1637145"/>
            <a:ext cx="5362282" cy="28884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ts val="2200"/>
              </a:lnSpc>
              <a:defRPr sz="1600" b="1">
                <a:solidFill>
                  <a:srgbClr val="EBF1A1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lang="en-US" dirty="0"/>
              <a:t>Twitter</a:t>
            </a:r>
          </a:p>
          <a:p>
            <a:pPr>
              <a:lnSpc>
                <a:spcPts val="2200"/>
              </a:lnSpc>
              <a:defRPr sz="1400">
                <a:solidFill>
                  <a:srgbClr val="F1F1F1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lang="en-US" dirty="0"/>
              <a:t>If Black employer firms had the same number of employees as non-Black firms, we could create 1.6 M jobs. Learn more in a new report from @BrookingsInst on pathto1555.org</a:t>
            </a:r>
          </a:p>
          <a:p>
            <a:pPr>
              <a:lnSpc>
                <a:spcPts val="2200"/>
              </a:lnSpc>
              <a:defRPr sz="1400">
                <a:solidFill>
                  <a:srgbClr val="F1F1F1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endParaRPr lang="en-US" dirty="0"/>
          </a:p>
          <a:p>
            <a:pPr>
              <a:lnSpc>
                <a:spcPts val="2200"/>
              </a:lnSpc>
              <a:defRPr sz="1600" b="1">
                <a:solidFill>
                  <a:srgbClr val="EBF1A1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lang="en-US" dirty="0"/>
              <a:t>Facebook/LinkedIn</a:t>
            </a:r>
            <a:endParaRPr dirty="0"/>
          </a:p>
          <a:p>
            <a:pPr>
              <a:lnSpc>
                <a:spcPts val="2200"/>
              </a:lnSpc>
              <a:defRPr sz="1400">
                <a:solidFill>
                  <a:srgbClr val="F1F1F1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lang="en-US" dirty="0"/>
              <a:t>A new report from @Brookings Institute found that Black employer firms have an average of 10 employees compared to 23 for non-Black firms. Reaching parity would mean 1.6 M jobs. Read the report and learn more at pathto1555.org. </a:t>
            </a:r>
          </a:p>
          <a:p>
            <a:pPr>
              <a:lnSpc>
                <a:spcPts val="2200"/>
              </a:lnSpc>
              <a:defRPr sz="1400">
                <a:solidFill>
                  <a:srgbClr val="F1F1F1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endParaRPr lang="en-US" sz="1600" b="1" dirty="0"/>
          </a:p>
        </p:txBody>
      </p:sp>
      <p:pic>
        <p:nvPicPr>
          <p:cNvPr id="4" name="Picture 3" descr="Chart, diagram&#10;&#10;Description automatically generated">
            <a:extLst>
              <a:ext uri="{FF2B5EF4-FFF2-40B4-BE49-F238E27FC236}">
                <a16:creationId xmlns:a16="http://schemas.microsoft.com/office/drawing/2014/main" id="{4B46D92D-B2DF-45F1-8BEC-BDA00AAF19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813" y="857680"/>
            <a:ext cx="2978989" cy="2978989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FF5BC7D3-C4A8-4106-8CC0-F39072C789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413" y="4338494"/>
            <a:ext cx="48768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10749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Box 3"/>
          <p:cNvSpPr txBox="1"/>
          <p:nvPr/>
        </p:nvSpPr>
        <p:spPr>
          <a:xfrm>
            <a:off x="702719" y="857680"/>
            <a:ext cx="5362282" cy="541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4400"/>
              </a:lnSpc>
              <a:defRPr sz="3500">
                <a:solidFill>
                  <a:srgbClr val="F1F1F1"/>
                </a:solidFill>
                <a:latin typeface="HK Gothic Light Bold"/>
                <a:ea typeface="HK Gothic Light Bold"/>
                <a:cs typeface="HK Gothic Light Bold"/>
                <a:sym typeface="HK Gothic Light Bold"/>
              </a:defRPr>
            </a:pPr>
            <a:r>
              <a:rPr lang="en-US" dirty="0"/>
              <a:t>SAMPLE SOCIAL CONTENT</a:t>
            </a:r>
          </a:p>
        </p:txBody>
      </p:sp>
      <p:pic>
        <p:nvPicPr>
          <p:cNvPr id="103" name="Picture 5" descr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48598" y="6701886"/>
            <a:ext cx="374409" cy="379808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Rectangle 6"/>
          <p:cNvSpPr txBox="1"/>
          <p:nvPr/>
        </p:nvSpPr>
        <p:spPr>
          <a:xfrm>
            <a:off x="675599" y="1637145"/>
            <a:ext cx="5362282" cy="2606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ts val="2200"/>
              </a:lnSpc>
              <a:defRPr sz="1600" b="1">
                <a:solidFill>
                  <a:srgbClr val="EBF1A1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lang="en-US" dirty="0"/>
              <a:t>Twitter</a:t>
            </a:r>
          </a:p>
          <a:p>
            <a:pPr>
              <a:lnSpc>
                <a:spcPts val="2200"/>
              </a:lnSpc>
              <a:defRPr sz="1400">
                <a:solidFill>
                  <a:srgbClr val="F1F1F1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lang="en-US" dirty="0"/>
              <a:t>Philanthropies, politicians, high net worth individuals, financial institutions, corporations: join us on the Path to 15|55  pathto1555.org</a:t>
            </a:r>
          </a:p>
          <a:p>
            <a:pPr>
              <a:lnSpc>
                <a:spcPts val="2200"/>
              </a:lnSpc>
              <a:defRPr sz="1400">
                <a:solidFill>
                  <a:srgbClr val="F1F1F1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endParaRPr lang="en-US" dirty="0"/>
          </a:p>
          <a:p>
            <a:pPr>
              <a:lnSpc>
                <a:spcPts val="2200"/>
              </a:lnSpc>
              <a:defRPr sz="1600" b="1">
                <a:solidFill>
                  <a:srgbClr val="EBF1A1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lang="en-US" dirty="0"/>
              <a:t>Facebook/LinkedIn</a:t>
            </a:r>
            <a:endParaRPr dirty="0"/>
          </a:p>
          <a:p>
            <a:pPr>
              <a:lnSpc>
                <a:spcPts val="2200"/>
              </a:lnSpc>
              <a:defRPr sz="1400">
                <a:solidFill>
                  <a:srgbClr val="F1F1F1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lang="en-US" dirty="0"/>
              <a:t>Philanthropies, politicians, high net worth individuals, financial institutions, corporations: join us on the Path to 15|55. Learn more about what it takes to get there in a new report from @Brookings Institute on pathto1555.org</a:t>
            </a:r>
          </a:p>
          <a:p>
            <a:pPr>
              <a:lnSpc>
                <a:spcPts val="2200"/>
              </a:lnSpc>
              <a:defRPr sz="1400">
                <a:solidFill>
                  <a:srgbClr val="F1F1F1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endParaRPr lang="en-US" sz="1600" b="1" dirty="0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2AF16927-3C75-489D-9CF3-633535CA22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303" y="711200"/>
            <a:ext cx="3187939" cy="3187939"/>
          </a:xfrm>
          <a:prstGeom prst="rect">
            <a:avLst/>
          </a:prstGeom>
        </p:spPr>
      </p:pic>
      <p:pic>
        <p:nvPicPr>
          <p:cNvPr id="6" name="Picture 5" descr="Timeline&#10;&#10;Description automatically generated">
            <a:extLst>
              <a:ext uri="{FF2B5EF4-FFF2-40B4-BE49-F238E27FC236}">
                <a16:creationId xmlns:a16="http://schemas.microsoft.com/office/drawing/2014/main" id="{076E332A-7D93-4004-A39D-2FE215027E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771" y="4274720"/>
            <a:ext cx="4990176" cy="2806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91924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Box 3"/>
          <p:cNvSpPr txBox="1"/>
          <p:nvPr/>
        </p:nvSpPr>
        <p:spPr>
          <a:xfrm>
            <a:off x="702719" y="857680"/>
            <a:ext cx="5362282" cy="541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4400"/>
              </a:lnSpc>
              <a:defRPr sz="3500">
                <a:solidFill>
                  <a:srgbClr val="F1F1F1"/>
                </a:solidFill>
                <a:latin typeface="HK Gothic Light Bold"/>
                <a:ea typeface="HK Gothic Light Bold"/>
                <a:cs typeface="HK Gothic Light Bold"/>
                <a:sym typeface="HK Gothic Light Bold"/>
              </a:defRPr>
            </a:pPr>
            <a:r>
              <a:rPr lang="en-US" dirty="0"/>
              <a:t>SAMPLE SOCIAL CONTENT</a:t>
            </a:r>
          </a:p>
        </p:txBody>
      </p:sp>
      <p:pic>
        <p:nvPicPr>
          <p:cNvPr id="103" name="Picture 5" descr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48598" y="6701886"/>
            <a:ext cx="374409" cy="379808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Rectangle 6"/>
          <p:cNvSpPr txBox="1"/>
          <p:nvPr/>
        </p:nvSpPr>
        <p:spPr>
          <a:xfrm>
            <a:off x="675599" y="1637145"/>
            <a:ext cx="5362282" cy="31705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ts val="2200"/>
              </a:lnSpc>
              <a:defRPr sz="1600" b="1">
                <a:solidFill>
                  <a:srgbClr val="EBF1A1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lang="en-US" dirty="0"/>
              <a:t>Twitter</a:t>
            </a:r>
          </a:p>
          <a:p>
            <a:pPr>
              <a:lnSpc>
                <a:spcPts val="2200"/>
              </a:lnSpc>
              <a:defRPr sz="1400">
                <a:solidFill>
                  <a:srgbClr val="F1F1F1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lang="en-US" dirty="0"/>
              <a:t>Investing in Black businesses? You need to focus on growth, removing barriers, and reimagining their value. Learn more in a new report from @BrookingsInst on pathto1555.org</a:t>
            </a:r>
          </a:p>
          <a:p>
            <a:pPr>
              <a:lnSpc>
                <a:spcPts val="2200"/>
              </a:lnSpc>
              <a:defRPr sz="1400">
                <a:solidFill>
                  <a:srgbClr val="F1F1F1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endParaRPr lang="en-US" dirty="0"/>
          </a:p>
          <a:p>
            <a:pPr>
              <a:lnSpc>
                <a:spcPts val="2200"/>
              </a:lnSpc>
              <a:defRPr sz="1600" b="1">
                <a:solidFill>
                  <a:srgbClr val="EBF1A1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lang="en-US" dirty="0"/>
              <a:t>Facebook/LinkedIn</a:t>
            </a:r>
            <a:endParaRPr dirty="0"/>
          </a:p>
          <a:p>
            <a:pPr>
              <a:lnSpc>
                <a:spcPts val="2200"/>
              </a:lnSpc>
              <a:defRPr sz="1400">
                <a:solidFill>
                  <a:srgbClr val="F1F1F1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lang="en-US" dirty="0"/>
              <a:t>There are three clear strategies for investing in Black businesses. Join the Path to 15|55 and help add $55 billion to the economy through supporting black businesses. Learn what's behind the recommendations in a new report from @Brookings Institute on pathto1555.org</a:t>
            </a:r>
          </a:p>
          <a:p>
            <a:pPr>
              <a:lnSpc>
                <a:spcPts val="2200"/>
              </a:lnSpc>
              <a:defRPr sz="1400">
                <a:solidFill>
                  <a:srgbClr val="F1F1F1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endParaRPr lang="en-US" sz="1600" b="1" dirty="0"/>
          </a:p>
        </p:txBody>
      </p:sp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4B1B5E2A-5120-432D-8DA1-4EBAAF763A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751" y="857680"/>
            <a:ext cx="3309256" cy="3309256"/>
          </a:xfrm>
          <a:prstGeom prst="rect">
            <a:avLst/>
          </a:prstGeom>
        </p:spPr>
      </p:pic>
      <p:pic>
        <p:nvPicPr>
          <p:cNvPr id="7" name="Picture 6" descr="Timeline&#10;&#10;Description automatically generated">
            <a:extLst>
              <a:ext uri="{FF2B5EF4-FFF2-40B4-BE49-F238E27FC236}">
                <a16:creationId xmlns:a16="http://schemas.microsoft.com/office/drawing/2014/main" id="{275AAEC1-F68D-498D-9D69-B1063CCC397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429" y="4404715"/>
            <a:ext cx="4759076" cy="267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01433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1987" y="2107748"/>
            <a:ext cx="5249626" cy="1834075"/>
          </a:xfrm>
          <a:prstGeom prst="rect">
            <a:avLst/>
          </a:prstGeom>
          <a:ln w="12700">
            <a:miter lim="400000"/>
          </a:ln>
        </p:spPr>
      </p:pic>
      <p:sp>
        <p:nvSpPr>
          <p:cNvPr id="287" name="TextBox 3"/>
          <p:cNvSpPr txBox="1"/>
          <p:nvPr/>
        </p:nvSpPr>
        <p:spPr>
          <a:xfrm>
            <a:off x="3895700" y="4191000"/>
            <a:ext cx="2115321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www.PathTo</a:t>
            </a:r>
            <a:r>
              <a:rPr lang="en-US" dirty="0"/>
              <a:t>15|55</a:t>
            </a:r>
            <a:r>
              <a:rPr dirty="0"/>
              <a:t>.org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542B8209-0732-6945-BF98-A53F45D19945}"/>
              </a:ext>
            </a:extLst>
          </p:cNvPr>
          <p:cNvSpPr txBox="1"/>
          <p:nvPr/>
        </p:nvSpPr>
        <p:spPr>
          <a:xfrm>
            <a:off x="3263894" y="4504393"/>
            <a:ext cx="3471881" cy="2638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ts val="2200"/>
              </a:lnSpc>
              <a:defRPr sz="1500">
                <a:solidFill>
                  <a:srgbClr val="F1F1F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PATHTO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15|55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@CAPEQIMPACT.COM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1642</TotalTime>
  <Words>353</Words>
  <Application>Microsoft Office PowerPoint</Application>
  <PresentationFormat>Custom</PresentationFormat>
  <Paragraphs>29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Arial Narrow</vt:lpstr>
      <vt:lpstr>Calibri</vt:lpstr>
      <vt:lpstr>HK Gothic Light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 Stool Chef</dc:creator>
  <cp:lastModifiedBy>Jeff Raderstrong</cp:lastModifiedBy>
  <cp:revision>13</cp:revision>
  <dcterms:created xsi:type="dcterms:W3CDTF">2020-10-10T17:49:50Z</dcterms:created>
  <dcterms:modified xsi:type="dcterms:W3CDTF">2021-02-19T19:12:01Z</dcterms:modified>
</cp:coreProperties>
</file>